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6" r:id="rId21"/>
    <p:sldId id="287" r:id="rId22"/>
    <p:sldId id="289" r:id="rId23"/>
    <p:sldId id="290" r:id="rId24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0099"/>
    <a:srgbClr val="6600CC"/>
    <a:srgbClr val="292929"/>
    <a:srgbClr val="669900"/>
    <a:srgbClr val="FFCC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9" autoAdjust="0"/>
    <p:restoredTop sz="94660"/>
  </p:normalViewPr>
  <p:slideViewPr>
    <p:cSldViewPr>
      <p:cViewPr varScale="1">
        <p:scale>
          <a:sx n="116" d="100"/>
          <a:sy n="116" d="100"/>
        </p:scale>
        <p:origin x="1454" y="82"/>
      </p:cViewPr>
      <p:guideLst>
        <p:guide orient="horz" pos="40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24575,'3'-15'0,"2"11"0,-4 5 0,0 0 0,-1 0 0,1-1 0,0 1 0,0 0 0,-1 0 0,1 0 0,-1 0 0,1 0 0,-1 0 0,1 0 0,-1 0 0,0 0 0,1 1 0,-1-1 0,0 0 0,0 0 0,0 0 0,0 2 0,16 210 0,-10-122 0,-3-60 0,10 37 0,2 24 0,19 185 0,-34-275 0,0 0 0,0 0 0,0 0 0,1 0 0,-1 0 0,1 0 0,0 0 0,-1 0 0,1-1 0,0 1 0,0 0 0,0 0 0,0-1 0,1 1 0,-1 0 0,0-1 0,1 1 0,-1-1 0,4 2 0,-3-2 0,0-1 0,0 0 0,0 0 0,0 0 0,0 0 0,0 0 0,0-1 0,0 1 0,0-1 0,0 1 0,0-1 0,0 0 0,0 0 0,0 0 0,-1 0 0,1 0 0,0 0 0,0 0 0,1-2 0,154-119 0,-66 61 0,157-77 0,-197 119 0,-41 16 0,-1 1 0,0-2 0,0 1 0,0-2 0,0 1 0,-1-1 0,1 0 0,9-9 0,-17 13 0,0 0 0,0 0 0,0 0 0,0 0 0,0 0 0,-1 0 0,1-1 0,0 1 0,-1 0 0,1 0 0,-1-1 0,1 1 0,-1 0 0,0-1 0,1 1 0,-1-1 0,0 1 0,0 0 0,0-1 0,0 1 0,0-1 0,0 1 0,0 0 0,-1-1 0,1 1 0,-1 0 0,1-1 0,-1 1 0,1 0 0,-1-1 0,0 1 0,1 0 0,-1 0 0,0 0 0,0 0 0,0 0 0,0 0 0,0 0 0,0 0 0,0 0 0,-2-1 0,-6-6 0,-1 1 0,-1 0 0,-20-10 0,13 8 0,-43-26 0,21 13 0,-50-36 0,37 23 0,-1 2 0,-1 2 0,-96-36 0,130 57 0,-32-10-1365,27 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24575,'-14'81'0,"13"-68"0,-3 22 0,2-1 0,1 0 0,2 1 0,6 44 0,-7-76 0,1 0 0,0 0 0,0 0 0,0 0 0,0 0 0,1 0 0,-1 0 0,1-1 0,-1 1 0,1 0 0,0-1 0,0 1 0,1-1 0,-1 0 0,0 0 0,1 0 0,-1 0 0,1 0 0,0 0 0,-1-1 0,1 1 0,0-1 0,0 0 0,0 0 0,0 0 0,0 0 0,0 0 0,0-1 0,1 1 0,-1-1 0,0 0 0,0 0 0,0 0 0,1 0 0,5-2 0,3 0 0,-1-1 0,1 0 0,-1 0 0,1-1 0,-1-1 0,0 0 0,0 0 0,13-10 0,-7 2 0,0 0 0,-1-2 0,0 0 0,16-19 0,-24 23 0,1 0 0,-1 0 0,-1-1 0,0 0 0,0-1 0,-2 1 0,8-21 0,-12 30 0,0-1 0,0 1 0,-1-1 0,1 1 0,-1-1 0,0 0 0,1 1 0,-2-1 0,1 0 0,0 1 0,-1-1 0,0 1 0,1-1 0,-1 1 0,-1-1 0,1 1 0,0 0 0,-4-6 0,2 6 0,0 0 0,1 0 0,-1 1 0,0-1 0,-1 1 0,1 0 0,0-1 0,-1 2 0,1-1 0,-1 0 0,1 1 0,-1-1 0,0 1 0,0 0 0,1 1 0,-1-1 0,-4 0 0,-38-2 44,-90 6 0,41 1-1497,68-4-5373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24575,'105'95'0,"22"22"0,167 196-859,-176-193 859,36 20 0,-5-7 0,-135-119 0,2-1 0,17 11 0,-3-2 0,28 15 327,-45-30-221,-1 0 1,0 1-1,0 0 1,16 16-1,-17-15-138,0 0-1,0 0 1,1-2 0,0 1-1,0-1 1,1-1 0,0 0-1,22 6 1,-2 0-1042,-14-4-5752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1423 24575,'2'-12'0,"0"0"0,1 0 0,0 0 0,1 0 0,0 1 0,1-1 0,1 1 0,7-13 0,3-7 0,20-35 0,77-108 0,-67 108 0,211-270-564,-207 274 523,109-120 41,-70 82 0,151-157 605,-222 241-1970,0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274 140 24575,'-10'166'0,"1"7"0,9-91 0,-1-3 0,17 146 0,-16-222 0,1 0 0,-1 0 0,1 0 0,0 0 0,0 0 0,0 0 0,0 0 0,0 0 0,1-1 0,-1 1 0,1 0 0,0-1 0,0 0 0,0 1 0,0-1 0,3 3 0,-4-5 0,1 1 0,-1 0 0,1-1 0,0 0 0,-1 1 0,1-1 0,-1 0 0,1 0 0,0 0 0,-1 0 0,1 0 0,-1 0 0,1-1 0,-1 1 0,1 0 0,0-1 0,-1 0 0,1 1 0,-1-1 0,0 0 0,1 1 0,-1-1 0,0 0 0,1 0 0,-1 0 0,0 0 0,0 0 0,0-1 0,0 1 0,0 0 0,0 0 0,1-2 0,115-143 0,-58 70 0,8 1 0,-40 46 0,33-44 0,-59 72 0,0-1 0,-1 1 0,1-1 0,0 1 0,-1-1 0,1 0 0,-1 1 0,1-1 0,-1 0 0,0 0 0,0 1 0,1-1 0,-1 0 0,-1 1 0,1-1 0,0 0 0,0 0 0,-1 1 0,1-1 0,-1 0 0,1 1 0,-1-1 0,1 0 0,-1 1 0,0-1 0,0 1 0,0-1 0,0 1 0,0 0 0,0-1 0,-1 1 0,1 0 0,-2-2 0,-7-5 0,0 0 0,-1 1 0,-19-11 0,9 5 0,-17-11 0,14 9 0,0 0 0,0-2 0,2-1 0,-27-27 0,26 23 0,0 0 0,-2 2 0,0 0 0,-1 2 0,-29-15 0,10 7 0,-62-39 0,100 61-273,1 0 0,-1 0 0,0 1 0,-14-6 0,0 3-6553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34 247 24575,'-1'0'0,"0"0"0,-1-1 0,1 1 0,0-1 0,-1 0 0,1 1 0,0-1 0,0 0 0,-1 0 0,1 0 0,0 0 0,0 0 0,0 0 0,0 0 0,0 0 0,1 0 0,-1-1 0,0 1 0,0 0 0,1 0 0,-1-1 0,1 1 0,-1-1 0,0-2 0,-7-36 0,8 35 0,0 0 0,1-1 0,0 1 0,0 0 0,1-1 0,-1 1 0,1 0 0,0 0 0,0 0 0,1 0 0,-1 1 0,1-1 0,0 1 0,0-1 0,1 1 0,7-7 0,4-3 0,1 0 0,33-23 0,-44 34 0,-1 0 0,1 1 0,0-1 0,0 1 0,0-1 0,0 2 0,0-1 0,0 0 0,0 1 0,11-1 0,-13 2 0,0 0 0,0 0 0,-1 1 0,1-1 0,0 1 0,-1 0 0,1 0 0,-1 0 0,1 0 0,-1 0 0,1 0 0,-1 1 0,0-1 0,1 1 0,-1 0 0,0 0 0,0 0 0,0 0 0,0 0 0,-1 0 0,1 0 0,-1 0 0,2 3 0,2 4 0,0 0 0,-1 0 0,0 1 0,-1-1 0,0 1 0,0 0 0,-1 0 0,0 0 0,-1 0 0,0 0 0,-1 0 0,0 0 0,0 0 0,-4 19 0,3-23 0,-1-1 0,1 0 0,-1 0 0,0 0 0,0 0 0,0 0 0,-1 0 0,1-1 0,-1 1 0,-1-1 0,1 1 0,0-1 0,-1-1 0,0 1 0,0 0 0,0-1 0,0 0 0,-1 0 0,1 0 0,-1 0 0,0-1 0,0 1 0,0-1 0,0-1 0,0 1 0,0-1 0,-1 0 0,1 0 0,-7 0 0,-94 0-479,89-1-407,-8-1-5940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24575,'3'2'0,"1"-1"0,-1 0 0,0 1 0,0-1 0,0 1 0,-1 0 0,1 0 0,0 0 0,-1 0 0,1 0 0,-1 1 0,5 4 0,2 3 0,-1-3 0,31 30 0,2-2 0,1-2 0,55 32 0,124 75-565,-33-20 565,-157-99 133,35 25 299,37 34-432,-64-52 0,-2 2 0,45 46 0,-52-44 0,99 115 0,11 9 0,-110-125 0,-17-17-273,2-1 0,0 0 0,0-1 0,33 18 0,-31-20-6553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3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1222 1 24575,'-7'1'0,"0"0"0,0 1 0,-1 0 0,1 0 0,0 1 0,1-1 0,-8 5 0,-18 7 0,-10 0 0,2 2 0,0 1 0,0 2 0,2 2 0,1 2 0,1 1 0,0 2 0,2 1 0,1 1 0,-30 36 0,-78 82 0,-150 178 0,154-143 0,80-123 134,13-15-1633,27-23-5327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8424A384-5DFA-BC17-C223-6551104D79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9E97F516-5FF1-F20E-270B-EA7FC4CB35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FE3587-9CA6-2AE5-AE27-9590A8E6F5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45" name="Rectangle 5">
            <a:extLst>
              <a:ext uri="{FF2B5EF4-FFF2-40B4-BE49-F238E27FC236}">
                <a16:creationId xmlns:a16="http://schemas.microsoft.com/office/drawing/2014/main" id="{2A7E24AF-B11B-6F05-7399-574A1E7136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68646" name="Rectangle 6">
            <a:extLst>
              <a:ext uri="{FF2B5EF4-FFF2-40B4-BE49-F238E27FC236}">
                <a16:creationId xmlns:a16="http://schemas.microsoft.com/office/drawing/2014/main" id="{0A6D8A7F-A77B-0447-8FD4-689648027F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7" name="Rectangle 7">
            <a:extLst>
              <a:ext uri="{FF2B5EF4-FFF2-40B4-BE49-F238E27FC236}">
                <a16:creationId xmlns:a16="http://schemas.microsoft.com/office/drawing/2014/main" id="{9B02537B-ABD5-6BB6-F921-8582795BC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42CC26C-DFFC-4459-B42C-A446992769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480E470-50BF-4BA4-802D-8DF7DDDB61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2138" y="2995613"/>
            <a:ext cx="2879725" cy="2174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75F938D-6D60-D034-421A-D48A04EC7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0825" y="2997200"/>
            <a:ext cx="2881313" cy="2159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FB84739-D042-F49D-FEAE-C944D7CED2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1863" y="2997200"/>
            <a:ext cx="2879725" cy="2159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DAEC0F7-1D14-65ED-1B2D-C477ED0201E9}"/>
              </a:ext>
            </a:extLst>
          </p:cNvPr>
          <p:cNvSpPr>
            <a:spLocks noChangeArrowheads="1"/>
          </p:cNvSpPr>
          <p:nvPr userDrawn="1"/>
        </p:nvSpPr>
        <p:spPr bwMode="auto">
          <a:xfrm rot="16531859">
            <a:off x="8536781" y="2567782"/>
            <a:ext cx="496887" cy="215900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>
                <a:solidFill>
                  <a:srgbClr val="6600CC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9975"/>
            <a:ext cx="6400800" cy="241141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>
                <a:solidFill>
                  <a:srgbClr val="292929"/>
                </a:solidFill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50E97F-3010-B708-2E0A-2955B63BDA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F0F634-18F1-B786-A544-B57AAE3FF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3E0D629-DDCD-9BE4-2F26-B6BB59BE58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6C32A5-1649-4A33-AD63-F35B0FEE1F8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98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C47001-9EF6-48F1-AC97-F863BA83FB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B6BDA4-88E1-19CD-02E2-CA1CD68D5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264E53-5539-D644-A2A7-A4A7E8464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8CBA2-9ACC-4514-B385-B5CB1160F5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309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8588"/>
            <a:ext cx="2057400" cy="600233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8588"/>
            <a:ext cx="6019800" cy="6002337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A6C54D-F6C9-DA49-EF95-445767402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8CDDBB-45E9-51F7-9453-7A438111C9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355EE2-BFC8-3A30-72F5-11DF0911C8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55B0-8C99-4731-BE5E-3FA420C408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5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451DB-647B-2CAC-6440-1C30A5ACD5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BDC226-B071-A7B3-2D0A-FCC906E990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7DF735-9CD4-58CC-930F-7B36CD75B9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F56E1-31C3-4936-AC76-6E9C056A1F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776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AB01D3-739A-B1AB-A654-A543C65827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75D55F-4428-337F-0E95-44118A716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8BB58F-2106-DC54-CF13-6EB602A6C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1234E-E7B3-41D7-BB78-18A8954FFC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0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02D1A-F4A9-253E-B68B-120E841EA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EA8B8-A64B-0308-FD9B-8472DC2A9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0B5B5-EB07-95A3-47E2-0D09679CB6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6F755-DCEE-448C-AFF2-20440583A4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30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BE1AEE-ED64-E524-7916-56DD0448A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153ED4-A947-1B17-08C2-DF36C46A2D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BF52CDC-8754-ED22-59E7-C1A0C50E4B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948D4-1171-4495-B528-00E21EEDBB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1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27567F-2FD7-7D6B-D055-B2C20CE6E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1AFCC0-B9A1-DAB0-7E2D-40FAA0AFB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520C1CA-8D57-8AE6-3640-C2B775AF7E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74C8B-212C-4617-BF51-5F531BAA03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0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C884A0-7F59-D157-2849-8CF1D6D23A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66D62C3-5C0D-3984-7013-856607F60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9007D4-50DC-109A-B048-024184DC0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86558-F10B-407D-9799-17B95E6485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233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05BC2-BAAB-000E-DE1F-E6035FC953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F42E-8F52-57D8-7CA1-6946F03D1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0058D-7E89-4565-CB8D-B77A168A9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B5970-2556-4EBD-BD64-5795C642B7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031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245D90-004D-D559-1AA4-702728A4AF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9F2FA-321B-6223-2465-228E677C30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7524F-BF14-5D8D-3EB6-3C72B2F8B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FB4F8-C09A-4AFE-8F27-457C721E3D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027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FBC5EF-3C7A-3FBC-8B80-ABB75907B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8588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br>
              <a:rPr lang="en-US" altLang="zh-TW"/>
            </a:br>
            <a:r>
              <a:rPr lang="en-US" altLang="zh-TW"/>
              <a:t>adfadf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472DEF2-0D3D-C31D-3DD6-AFA87AE61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27B7B83-A447-DF3C-F9BD-E21FFE3222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2D1BD3B-B208-AD00-8335-E2997119F68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629C155-A6D2-D5CF-DFBE-BD2831E164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 smtClean="0"/>
            </a:lvl1pPr>
          </a:lstStyle>
          <a:p>
            <a:pPr>
              <a:defRPr/>
            </a:pPr>
            <a:fld id="{563E495F-5A4C-4091-9F17-50698223CA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E72766E2-E56C-0761-45DD-15FCFFE75A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2450" y="1412875"/>
            <a:ext cx="503238" cy="71438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2" name="Rectangle 12">
            <a:extLst>
              <a:ext uri="{FF2B5EF4-FFF2-40B4-BE49-F238E27FC236}">
                <a16:creationId xmlns:a16="http://schemas.microsoft.com/office/drawing/2014/main" id="{CC627DD5-A158-8FEA-F592-4439C351FAA5}"/>
              </a:ext>
            </a:extLst>
          </p:cNvPr>
          <p:cNvSpPr>
            <a:spLocks noChangeArrowheads="1"/>
          </p:cNvSpPr>
          <p:nvPr userDrawn="1"/>
        </p:nvSpPr>
        <p:spPr bwMode="auto">
          <a:xfrm rot="-5400000">
            <a:off x="-1441451" y="1377950"/>
            <a:ext cx="2881313" cy="7143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3" name="Rectangle 13">
            <a:extLst>
              <a:ext uri="{FF2B5EF4-FFF2-40B4-BE49-F238E27FC236}">
                <a16:creationId xmlns:a16="http://schemas.microsoft.com/office/drawing/2014/main" id="{5353A296-5E44-C57C-9DEA-B9CB282970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13" y="1341438"/>
            <a:ext cx="8207375" cy="7143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17" Type="http://schemas.openxmlformats.org/officeDocument/2006/relationships/customXml" Target="../ink/ink7.xml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2.png"/><Relationship Id="rId19" Type="http://schemas.openxmlformats.org/officeDocument/2006/relationships/customXml" Target="../ink/ink8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C9659BCF-66DC-F064-4524-896B2F3899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ADB9CAE4-34F3-2615-4A28-5471EE560C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B11901027 </a:t>
            </a:r>
            <a:r>
              <a:rPr lang="zh-TW" altLang="en-US" dirty="0">
                <a:latin typeface="思源宋體 Light" panose="02020300000000000000" pitchFamily="18" charset="-120"/>
                <a:ea typeface="思源宋體 Light" panose="02020300000000000000" pitchFamily="18" charset="-120"/>
              </a:rPr>
              <a:t>王仁軒</a:t>
            </a: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56143356-277D-4C77-579F-C11B0FE6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</a:t>
            </a:fld>
            <a:endParaRPr kumimoji="0" lang="en-US" altLang="zh-TW" b="0"/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3653B50C-3C65-1E13-AD0C-B230605268F3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4AA6-EFD7-90C0-421D-3525E6F3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B3F7837F-A81D-D8B0-0965-739A9157AE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3E80F202-A9CF-AD77-A771-FB1541870C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B11901027 </a:t>
            </a:r>
            <a:r>
              <a:rPr lang="zh-TW" altLang="en-US" dirty="0">
                <a:latin typeface="思源宋體 Light" panose="02020300000000000000" pitchFamily="18" charset="-120"/>
                <a:ea typeface="思源宋體 Light" panose="02020300000000000000" pitchFamily="18" charset="-120"/>
              </a:rPr>
              <a:t>王仁軒</a:t>
            </a: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255A8A45-8D18-840F-B49A-D2D20F1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10</a:t>
            </a:fld>
            <a:endParaRPr kumimoji="0" lang="en-US" altLang="zh-TW" b="0" dirty="0"/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8EF64C24-7173-00F0-1231-ECD852EA1C8E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  <p:extLst>
      <p:ext uri="{BB962C8B-B14F-4D97-AF65-F5344CB8AC3E}">
        <p14:creationId xmlns:p14="http://schemas.microsoft.com/office/powerpoint/2010/main" val="291760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6AF5-C869-A931-1476-6720E864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17EED-5C3F-6DA0-7286-F6BBA6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571C72-B131-6751-A0A6-E9191C41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Accuracy and scale of analog approach is limited </a:t>
            </a:r>
          </a:p>
          <a:p>
            <a:pPr lvl="2"/>
            <a:r>
              <a:rPr lang="en-US" altLang="zh-TW" dirty="0"/>
              <a:t>MOS PVT variation </a:t>
            </a:r>
          </a:p>
          <a:p>
            <a:pPr lvl="2"/>
            <a:r>
              <a:rPr lang="en-US" altLang="zh-TW" dirty="0"/>
              <a:t>ADC output range under dynamic voltage scaling</a:t>
            </a:r>
          </a:p>
          <a:p>
            <a:pPr lvl="2"/>
            <a:r>
              <a:rPr lang="en-US" altLang="zh-TW" dirty="0"/>
              <a:t>Truncation and gain error of ADC</a:t>
            </a:r>
          </a:p>
          <a:p>
            <a:pPr lvl="2"/>
            <a:r>
              <a:rPr lang="en-US" altLang="zh-TW" dirty="0"/>
              <a:t>Nonlinear Id due to drain-induced-barrier-lowering for current-based approach (lower Vt for short channel)</a:t>
            </a:r>
          </a:p>
          <a:p>
            <a:pPr lvl="2"/>
            <a:r>
              <a:rPr lang="en-US" altLang="zh-TW" dirty="0"/>
              <a:t>Smaller caps with technology-scaling for cap-approach</a:t>
            </a:r>
          </a:p>
          <a:p>
            <a:pPr lvl="2"/>
            <a:r>
              <a:rPr lang="en-US" altLang="zh-TW" dirty="0"/>
              <a:t>Analog components are not good for testing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5DDAF-9071-9FD6-4F5A-8AEAC05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2DBCC8-E729-4A9E-1857-FB07549C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11"/>
          <a:stretch/>
        </p:blipFill>
        <p:spPr>
          <a:xfrm>
            <a:off x="4798368" y="4869160"/>
            <a:ext cx="1475656" cy="18927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43D8F5-33DD-ABE3-4799-E273682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909"/>
          <a:stretch/>
        </p:blipFill>
        <p:spPr>
          <a:xfrm>
            <a:off x="2627784" y="5085184"/>
            <a:ext cx="1475656" cy="9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0B43-7F59-9179-638C-F6CFCB3C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235C5-6E64-5A42-BDFC-A4204F59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86DC3-6A7A-983D-2555-E3DBC337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Digital approach achieves better performance</a:t>
            </a:r>
          </a:p>
          <a:p>
            <a:pPr lvl="2"/>
            <a:r>
              <a:rPr lang="en-US" altLang="zh-TW" dirty="0"/>
              <a:t> &gt;1.3× power efficiency</a:t>
            </a:r>
          </a:p>
          <a:p>
            <a:pPr lvl="2"/>
            <a:r>
              <a:rPr lang="en-US" altLang="zh-TW" dirty="0"/>
              <a:t> &gt;1.4× performance/area efficiency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3FAC32-AB70-EE4A-D574-A7034B8A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5E8CB7-725B-38B7-D6B3-0F014609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63" l="658" r="98465">
                        <a14:foregroundMark x1="1316" y1="451" x2="3289" y2="69074"/>
                        <a14:foregroundMark x1="3289" y1="69074" x2="12719" y2="92551"/>
                        <a14:foregroundMark x1="12719" y1="92551" x2="90789" y2="95485"/>
                        <a14:foregroundMark x1="90789" y1="95485" x2="95175" y2="0"/>
                        <a14:foregroundMark x1="95175" y1="0" x2="877" y2="451"/>
                        <a14:foregroundMark x1="877" y1="451" x2="877" y2="451"/>
                        <a14:foregroundMark x1="7018" y1="5869" x2="3509" y2="52144"/>
                        <a14:foregroundMark x1="3509" y1="52144" x2="12939" y2="81490"/>
                        <a14:foregroundMark x1="12939" y1="81490" x2="26316" y2="95711"/>
                        <a14:foregroundMark x1="26316" y1="95711" x2="65351" y2="89616"/>
                        <a14:foregroundMark x1="65351" y1="89616" x2="90789" y2="36795"/>
                        <a14:foregroundMark x1="90789" y1="36795" x2="60965" y2="11738"/>
                        <a14:foregroundMark x1="60965" y1="11738" x2="33114" y2="17607"/>
                        <a14:foregroundMark x1="33114" y1="17607" x2="26754" y2="25056"/>
                        <a14:foregroundMark x1="78509" y1="11287" x2="36623" y2="30700"/>
                        <a14:foregroundMark x1="36623" y1="30700" x2="61184" y2="63205"/>
                        <a14:foregroundMark x1="61184" y1="63205" x2="72149" y2="9481"/>
                        <a14:foregroundMark x1="72149" y1="9481" x2="45614" y2="10384"/>
                        <a14:foregroundMark x1="29605" y1="15801" x2="21272" y2="27088"/>
                        <a14:foregroundMark x1="21272" y1="27088" x2="43421" y2="71558"/>
                        <a14:foregroundMark x1="43421" y1="71558" x2="59868" y2="22348"/>
                        <a14:foregroundMark x1="59868" y1="22348" x2="43202" y2="11287"/>
                        <a14:foregroundMark x1="10965" y1="13093" x2="6798" y2="42889"/>
                        <a14:foregroundMark x1="6798" y1="42889" x2="53947" y2="84199"/>
                        <a14:foregroundMark x1="53947" y1="84199" x2="63158" y2="9932"/>
                        <a14:foregroundMark x1="63158" y1="9932" x2="41667" y2="226"/>
                        <a14:foregroundMark x1="19298" y1="15350" x2="16447" y2="48758"/>
                        <a14:foregroundMark x1="16447" y1="48758" x2="51316" y2="62528"/>
                        <a14:foregroundMark x1="51316" y1="62528" x2="30921" y2="6772"/>
                        <a14:foregroundMark x1="30921" y1="6772" x2="10088" y2="13093"/>
                        <a14:foregroundMark x1="29825" y1="17833" x2="16667" y2="30248"/>
                        <a14:foregroundMark x1="16667" y1="30248" x2="28509" y2="86230"/>
                        <a14:foregroundMark x1="28509" y1="86230" x2="53070" y2="29571"/>
                        <a14:foregroundMark x1="53070" y1="29571" x2="42325" y2="10835"/>
                        <a14:foregroundMark x1="18860" y1="22122" x2="13377" y2="44244"/>
                        <a14:foregroundMark x1="13377" y1="44244" x2="33991" y2="67946"/>
                        <a14:foregroundMark x1="33991" y1="67946" x2="45175" y2="16704"/>
                        <a14:foregroundMark x1="45175" y1="16704" x2="38816" y2="13544"/>
                        <a14:foregroundMark x1="24781" y1="11287" x2="28289" y2="39503"/>
                        <a14:foregroundMark x1="28289" y1="39503" x2="43421" y2="15350"/>
                        <a14:foregroundMark x1="43421" y1="15350" x2="23246" y2="0"/>
                        <a14:foregroundMark x1="23246" y1="0" x2="23246" y2="0"/>
                        <a14:foregroundMark x1="59868" y1="33634" x2="52412" y2="56659"/>
                        <a14:foregroundMark x1="52412" y1="56659" x2="78289" y2="65463"/>
                        <a14:foregroundMark x1="78289" y1="65463" x2="75877" y2="23025"/>
                        <a14:foregroundMark x1="75877" y1="23025" x2="60746" y2="20767"/>
                        <a14:foregroundMark x1="80921" y1="36117" x2="67325" y2="44921"/>
                        <a14:foregroundMark x1="67325" y1="44921" x2="82456" y2="41986"/>
                        <a14:foregroundMark x1="82456" y1="41986" x2="80921" y2="56208"/>
                        <a14:foregroundMark x1="83772" y1="58916" x2="86623" y2="75395"/>
                        <a14:foregroundMark x1="86623" y1="75395" x2="71930" y2="69526"/>
                        <a14:foregroundMark x1="71930" y1="69526" x2="82895" y2="26637"/>
                        <a14:foregroundMark x1="82895" y1="26637" x2="77632" y2="42212"/>
                        <a14:foregroundMark x1="77632" y1="42212" x2="81579" y2="65688"/>
                        <a14:foregroundMark x1="81579" y1="65688" x2="68421" y2="82844"/>
                        <a14:foregroundMark x1="68421" y1="82844" x2="51096" y2="86456"/>
                        <a14:foregroundMark x1="51096" y1="86456" x2="38596" y2="67494"/>
                        <a14:foregroundMark x1="38596" y1="67494" x2="25877" y2="73589"/>
                        <a14:foregroundMark x1="25877" y1="73589" x2="19737" y2="60271"/>
                        <a14:foregroundMark x1="19737" y1="60271" x2="5921" y2="65688"/>
                        <a14:foregroundMark x1="5921" y1="65688" x2="16886" y2="74718"/>
                        <a14:foregroundMark x1="16886" y1="74718" x2="42325" y2="66140"/>
                        <a14:foregroundMark x1="42325" y1="66140" x2="42544" y2="23025"/>
                        <a14:foregroundMark x1="42544" y1="23025" x2="35307" y2="9029"/>
                        <a14:foregroundMark x1="35307" y1="9029" x2="32237" y2="18284"/>
                        <a14:foregroundMark x1="94737" y1="8352" x2="79825" y2="14221"/>
                        <a14:foregroundMark x1="79825" y1="14221" x2="95833" y2="25734"/>
                        <a14:foregroundMark x1="95833" y1="25734" x2="95833" y2="25734"/>
                        <a14:foregroundMark x1="98684" y1="7223" x2="96272" y2="73138"/>
                        <a14:foregroundMark x1="81579" y1="4289" x2="89912" y2="18059"/>
                        <a14:foregroundMark x1="80921" y1="14447" x2="89035" y2="34086"/>
                        <a14:foregroundMark x1="26754" y1="5418" x2="35965" y2="15576"/>
                        <a14:foregroundMark x1="25877" y1="4740" x2="23026" y2="24831"/>
                        <a14:foregroundMark x1="64912" y1="72686" x2="56798" y2="85102"/>
                        <a14:foregroundMark x1="68860" y1="83070" x2="91447" y2="96163"/>
                        <a14:backgroundMark x1="1096" y1="91196" x2="219" y2="93002"/>
                        <a14:backgroundMark x1="1096" y1="89391" x2="3289" y2="95485"/>
                        <a14:backgroundMark x1="2412" y1="88713" x2="6140" y2="94808"/>
                        <a14:backgroundMark x1="2412" y1="91648" x2="3947" y2="97743"/>
                        <a14:backgroundMark x1="2632" y1="90293" x2="1316" y2="89842"/>
                        <a14:backgroundMark x1="5482" y1="92777" x2="8114" y2="93228"/>
                        <a14:backgroundMark x1="2632" y1="90293" x2="2193" y2="96163"/>
                        <a14:backgroundMark x1="3289" y1="91648" x2="1316" y2="91648"/>
                        <a14:backgroundMark x1="877" y1="91648" x2="877" y2="96388"/>
                        <a14:backgroundMark x1="0" y1="91196" x2="2412" y2="97517"/>
                        <a14:backgroundMark x1="1974" y1="91648" x2="3947" y2="94582"/>
                        <a14:backgroundMark x1="2632" y1="89165" x2="4167" y2="95260"/>
                        <a14:backgroundMark x1="2851" y1="90745" x2="4167" y2="95485"/>
                        <a14:backgroundMark x1="1316" y1="89842" x2="219" y2="95034"/>
                        <a14:backgroundMark x1="658" y1="90745" x2="0" y2="90519"/>
                        <a14:backgroundMark x1="2851" y1="95711" x2="2412" y2="95711"/>
                        <a14:backgroundMark x1="4167" y1="93002" x2="0" y2="92551"/>
                        <a14:backgroundMark x1="4167" y1="92099" x2="4167" y2="96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9792" y="3123390"/>
            <a:ext cx="3437315" cy="33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38B7-90D1-B35B-6DBF-6D7312ED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61DF0-ADEC-0310-8DAF-5F719FF1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CB95EB-BF90-92BC-F0DF-5281DD00F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Small area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Low power 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4b, 8b, … weight and input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4B62B0-C934-CE22-A2EF-8E15550B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18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A8D2-48B4-01C9-243A-8F93E1F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1CAC3-6DD6-2B7C-136B-159C215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8292F-B53B-F361-38E3-972E61B0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64 MAC arrays with 64kb of 12T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1"/>
            <a:r>
              <a:rPr lang="en-US" altLang="zh-TW" dirty="0"/>
              <a:t>64 banks, each bank contains 4b×4b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9C0E5-3DDF-D8F9-F710-30BFCA35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D2F9D-96B1-70DF-6527-78F368C8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072C5E-D586-E51B-652C-C327540C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683"/>
          <a:stretch/>
        </p:blipFill>
        <p:spPr>
          <a:xfrm>
            <a:off x="5194220" y="3284984"/>
            <a:ext cx="3881516" cy="23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9F92-D482-8096-BB31-2EC32E7D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BCD83-D4E3-8FC7-12E4-5C63C88D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3142EC-52CA-8472-938D-B57D28C7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lvl="1"/>
            <a:r>
              <a:rPr lang="en-US" altLang="zh-TW" dirty="0"/>
              <a:t>Read operations reads data from the cell to NOUT</a:t>
            </a:r>
          </a:p>
          <a:p>
            <a:pPr lvl="1"/>
            <a:r>
              <a:rPr lang="en-US" altLang="zh-TW" dirty="0"/>
              <a:t>Accumulator/Adder does sign extension if needed</a:t>
            </a:r>
          </a:p>
          <a:p>
            <a:pPr lvl="2"/>
            <a:r>
              <a:rPr lang="en-US" altLang="zh-TW" dirty="0"/>
              <a:t>Can support 8b data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682513-ECBC-E973-3B44-27A67C9F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FF4B94-58A8-F043-DA80-289F6D99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20" y="3068945"/>
            <a:ext cx="3983256" cy="37444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6F0C54-9EAE-923B-2FE0-88BEFDEB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42F0D-1284-F607-7C18-95FC304B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AADE-8980-E0E7-E93E-1DDD3981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</p:spPr>
            <p:txBody>
              <a:bodyPr/>
              <a:lstStyle/>
              <a:p>
                <a:pPr lvl="1"/>
                <a:r>
                  <a:rPr lang="en-US" altLang="zh-TW" dirty="0"/>
                  <a:t>Inverse FA </a:t>
                </a:r>
              </a:p>
              <a:p>
                <a:pPr lvl="2"/>
                <a:r>
                  <a:rPr lang="en-US" altLang="zh-TW" dirty="0"/>
                  <a:t>12.5% smaller area, 15 % less total MAC power</a:t>
                </a:r>
              </a:p>
              <a:p>
                <a:pPr lvl="2"/>
                <a:r>
                  <a:rPr lang="en-US" altLang="zh-TW" dirty="0"/>
                  <a:t>FA(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Cin</m:t>
                        </m:r>
                      </m:e>
                    </m:acc>
                  </m:oMath>
                </a14:m>
                <a:r>
                  <a:rPr lang="en-US" altLang="zh-TW" dirty="0"/>
                  <a:t>) 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Cout</m:t>
                        </m:r>
                      </m:e>
                    </m:acc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0549-B2EB-343C-B303-8387626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FB1B69-1038-D38D-B4D8-41445DE2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65" y="3058541"/>
            <a:ext cx="2657277" cy="30629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37AFFD-F15A-7B1B-E959-76102217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872250"/>
            <a:ext cx="3456384" cy="3580938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13537E20-CDD9-B0EF-CD21-9ABE3A1A348A}"/>
              </a:ext>
            </a:extLst>
          </p:cNvPr>
          <p:cNvGrpSpPr/>
          <p:nvPr/>
        </p:nvGrpSpPr>
        <p:grpSpPr>
          <a:xfrm>
            <a:off x="7597508" y="4497865"/>
            <a:ext cx="444600" cy="299880"/>
            <a:chOff x="7525500" y="4262527"/>
            <a:chExt cx="4446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14:cNvPr>
                <p14:cNvContentPartPr/>
                <p14:nvPr/>
              </p14:nvContentPartPr>
              <p14:xfrm>
                <a:off x="7525500" y="4262527"/>
                <a:ext cx="292680" cy="29988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6500" y="4253527"/>
                  <a:ext cx="310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14:cNvPr>
                <p14:cNvContentPartPr/>
                <p14:nvPr/>
              </p14:nvContentPartPr>
              <p14:xfrm>
                <a:off x="7832580" y="4354687"/>
                <a:ext cx="137520" cy="134280"/>
              </p14:xfrm>
            </p:contentPart>
          </mc:Choice>
          <mc:Fallback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3580" y="4345687"/>
                  <a:ext cx="1551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D6C6A07-B906-A625-1BE7-636DC35CBD3A}"/>
              </a:ext>
            </a:extLst>
          </p:cNvPr>
          <p:cNvGrpSpPr/>
          <p:nvPr/>
        </p:nvGrpSpPr>
        <p:grpSpPr>
          <a:xfrm>
            <a:off x="7505348" y="4321105"/>
            <a:ext cx="522000" cy="512640"/>
            <a:chOff x="7433340" y="4085767"/>
            <a:chExt cx="52200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14:cNvPr>
                <p14:cNvContentPartPr/>
                <p14:nvPr/>
              </p14:nvContentPartPr>
              <p14:xfrm>
                <a:off x="7433340" y="4117807"/>
                <a:ext cx="488880" cy="42300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4700" y="4108807"/>
                  <a:ext cx="506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14:cNvPr>
                <p14:cNvContentPartPr/>
                <p14:nvPr/>
              </p14:nvContentPartPr>
              <p14:xfrm>
                <a:off x="7564740" y="4085767"/>
                <a:ext cx="390600" cy="51264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56100" y="4076767"/>
                  <a:ext cx="4082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14:cNvPr>
              <p14:cNvContentPartPr/>
              <p14:nvPr/>
            </p14:nvContentPartPr>
            <p14:xfrm>
              <a:off x="7459628" y="6283105"/>
              <a:ext cx="244440" cy="33048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0988" y="6274105"/>
                <a:ext cx="262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14:cNvPr>
              <p14:cNvContentPartPr/>
              <p14:nvPr/>
            </p14:nvContentPartPr>
            <p14:xfrm>
              <a:off x="7723508" y="6356185"/>
              <a:ext cx="99360" cy="109440"/>
            </p14:xfrm>
          </p:contentPart>
        </mc:Choice>
        <mc:Fallback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14868" y="6347545"/>
                <a:ext cx="117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A8173AAF-48A7-864A-D849-EF37564513DB}"/>
              </a:ext>
            </a:extLst>
          </p:cNvPr>
          <p:cNvGrpSpPr/>
          <p:nvPr/>
        </p:nvGrpSpPr>
        <p:grpSpPr>
          <a:xfrm>
            <a:off x="7466108" y="6260785"/>
            <a:ext cx="538920" cy="437400"/>
            <a:chOff x="7394100" y="6025447"/>
            <a:chExt cx="53892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14:cNvPr>
                <p14:cNvContentPartPr/>
                <p14:nvPr/>
              </p14:nvContentPartPr>
              <p14:xfrm>
                <a:off x="7394100" y="6025447"/>
                <a:ext cx="538920" cy="43740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85100" y="6016447"/>
                  <a:ext cx="556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14:cNvPr>
                <p14:cNvContentPartPr/>
                <p14:nvPr/>
              </p14:nvContentPartPr>
              <p14:xfrm>
                <a:off x="7401300" y="6031927"/>
                <a:ext cx="440280" cy="39096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2660" y="6023287"/>
                  <a:ext cx="457920" cy="40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1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A0BD3-3625-3F98-0CD3-B53EE616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0FB13-B605-BE16-11DB-DE10EC8B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B562A8-94EE-5315-8951-1D03E720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Place adder closer to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2"/>
            <a:r>
              <a:rPr lang="en-US" altLang="zh-TW" dirty="0"/>
              <a:t>Easier for routing</a:t>
            </a:r>
          </a:p>
          <a:p>
            <a:pPr lvl="2"/>
            <a:r>
              <a:rPr lang="en-US" altLang="zh-TW" dirty="0"/>
              <a:t>Shorter wire</a:t>
            </a:r>
          </a:p>
          <a:p>
            <a:pPr lvl="1"/>
            <a:r>
              <a:rPr lang="en-US" altLang="zh-TW" dirty="0"/>
              <a:t>Merge 12T </a:t>
            </a:r>
            <a:r>
              <a:rPr lang="en-US" altLang="zh-TW" dirty="0" err="1"/>
              <a:t>sram</a:t>
            </a:r>
            <a:r>
              <a:rPr lang="en-US" altLang="zh-TW" dirty="0"/>
              <a:t> with logic part</a:t>
            </a:r>
          </a:p>
          <a:p>
            <a:pPr lvl="2"/>
            <a:r>
              <a:rPr lang="en-US" altLang="zh-TW" dirty="0"/>
              <a:t>No dummy space for transition region between </a:t>
            </a:r>
            <a:r>
              <a:rPr lang="en-US" altLang="zh-TW" dirty="0" err="1"/>
              <a:t>sram</a:t>
            </a:r>
            <a:r>
              <a:rPr lang="en-US" altLang="zh-TW" dirty="0"/>
              <a:t>/add</a:t>
            </a:r>
          </a:p>
          <a:p>
            <a:pPr lvl="2"/>
            <a:r>
              <a:rPr lang="en-US" altLang="zh-TW" dirty="0"/>
              <a:t>Space can be less than 6T </a:t>
            </a:r>
            <a:r>
              <a:rPr lang="en-US" altLang="zh-TW" dirty="0" err="1"/>
              <a:t>sram</a:t>
            </a:r>
            <a:r>
              <a:rPr lang="en-US" altLang="zh-TW" dirty="0"/>
              <a:t> design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1596DF-07FE-210C-1375-79E760B5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42D3AD-7157-095C-5573-D59CCD7B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4293096"/>
            <a:ext cx="7308304" cy="1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2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36607-3541-A2A1-3EEA-4176BE33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0B867-6185-8825-65EC-20A7CE40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4499C8-B10D-CA14-3521-B1F46F1C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Interleaved write WL</a:t>
            </a:r>
          </a:p>
          <a:p>
            <a:pPr lvl="2"/>
            <a:r>
              <a:rPr lang="en-US" altLang="zh-TW" dirty="0"/>
              <a:t>Easier for routing in y-direction</a:t>
            </a:r>
          </a:p>
          <a:p>
            <a:pPr lvl="1"/>
            <a:r>
              <a:rPr lang="en-US" altLang="zh-TW" dirty="0"/>
              <a:t>Shared Read WL</a:t>
            </a:r>
          </a:p>
          <a:p>
            <a:pPr lvl="2"/>
            <a:r>
              <a:rPr lang="en-US" altLang="zh-TW" dirty="0"/>
              <a:t>Easier for routing in x-direction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C7C74A-E1E3-0112-1B84-838216CB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2446A4-A9DA-9641-3025-5CE5690A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7" r="56656"/>
          <a:stretch/>
        </p:blipFill>
        <p:spPr>
          <a:xfrm>
            <a:off x="5652120" y="3573016"/>
            <a:ext cx="2880320" cy="26102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70BE617-ABEE-254C-4010-725A088C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661" y="2853599"/>
            <a:ext cx="361428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63FF-ED55-AAEC-5B31-DD63F13F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6962C-2D70-F267-B107-992FB254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E484A-D18D-F91D-D9C9-70C545B9D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No RBL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CMOS output of 12 T </a:t>
            </a:r>
            <a:r>
              <a:rPr lang="en-US" altLang="zh-TW" dirty="0" err="1"/>
              <a:t>sram</a:t>
            </a:r>
            <a:r>
              <a:rPr lang="en-US" altLang="zh-TW" dirty="0"/>
              <a:t> does not need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Saves power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65ADC-21D4-EF3F-20CB-D0709E16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9DFD08-14B2-4699-462C-BA472A1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44" t="4134"/>
          <a:stretch/>
        </p:blipFill>
        <p:spPr>
          <a:xfrm>
            <a:off x="2711455" y="3429000"/>
            <a:ext cx="3858998" cy="2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648B9-C340-D0A4-67DB-D9763A86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BAAA3E5-0344-3D16-3B18-248166CC05EE}"/>
              </a:ext>
            </a:extLst>
          </p:cNvPr>
          <p:cNvSpPr/>
          <p:nvPr/>
        </p:nvSpPr>
        <p:spPr bwMode="auto">
          <a:xfrm>
            <a:off x="3219969" y="5445224"/>
            <a:ext cx="2704062" cy="7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4138BD-EFCE-69AA-58B9-4F6AAC51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TW" dirty="0"/>
                  <a:t>ML computing is data-centric</a:t>
                </a:r>
              </a:p>
              <a:p>
                <a:pPr lvl="2"/>
                <a:r>
                  <a:rPr lang="en-US" altLang="zh-TW" dirty="0"/>
                  <a:t>Energy in Traditional Von Neumann structure is mainly consumed by memory accesses</a:t>
                </a:r>
              </a:p>
              <a:p>
                <a:pPr lvl="2"/>
                <a:r>
                  <a:rPr lang="en-US" altLang="zh-TW" dirty="0"/>
                  <a:t>Computation in memory tackles this problem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CIM structures focus on analog approach more</a:t>
                </a:r>
              </a:p>
              <a:p>
                <a:pPr lvl="2"/>
                <a:r>
                  <a:rPr lang="en-US" altLang="zh-TW" dirty="0"/>
                  <a:t>Analog designs lack accuracy (SNR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Bit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dirty="0"/>
                  <a:t>)</a:t>
                </a:r>
              </a:p>
              <a:p>
                <a:pPr lvl="2"/>
                <a:r>
                  <a:rPr lang="en-US" altLang="zh-TW" dirty="0"/>
                  <a:t>Using digital structures can guarantee accuracy, also good for operations such as batch-norm, pooling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3AB7F-260E-FCF5-0B51-EEAF42DB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71B9E9-3802-9AB7-57DF-411783A23C56}"/>
              </a:ext>
            </a:extLst>
          </p:cNvPr>
          <p:cNvSpPr/>
          <p:nvPr/>
        </p:nvSpPr>
        <p:spPr bwMode="auto">
          <a:xfrm>
            <a:off x="1803454" y="5628457"/>
            <a:ext cx="1080120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INPUT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C7CE3FA-CAEC-8DC9-08E6-A3FDC7121D04}"/>
              </a:ext>
            </a:extLst>
          </p:cNvPr>
          <p:cNvSpPr/>
          <p:nvPr/>
        </p:nvSpPr>
        <p:spPr bwMode="auto">
          <a:xfrm>
            <a:off x="6195942" y="5628457"/>
            <a:ext cx="129614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OUT</a:t>
            </a: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BD20E0-9CB8-9E1A-E704-7750C4E16667}"/>
              </a:ext>
            </a:extLst>
          </p:cNvPr>
          <p:cNvSpPr/>
          <p:nvPr/>
        </p:nvSpPr>
        <p:spPr bwMode="auto">
          <a:xfrm>
            <a:off x="3437384" y="5628457"/>
            <a:ext cx="75510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ALU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678169-965E-45DC-B129-6CC465C58DA9}"/>
              </a:ext>
            </a:extLst>
          </p:cNvPr>
          <p:cNvSpPr/>
          <p:nvPr/>
        </p:nvSpPr>
        <p:spPr bwMode="auto">
          <a:xfrm>
            <a:off x="4539758" y="5628457"/>
            <a:ext cx="1224136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Memory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1CB2294-284A-93EB-FA67-ADED73377798}"/>
              </a:ext>
            </a:extLst>
          </p:cNvPr>
          <p:cNvCxnSpPr>
            <a:stCxn id="32" idx="3"/>
            <a:endCxn id="36" idx="1"/>
          </p:cNvCxnSpPr>
          <p:nvPr/>
        </p:nvCxnSpPr>
        <p:spPr bwMode="auto">
          <a:xfrm>
            <a:off x="2883574" y="5835502"/>
            <a:ext cx="336395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B6A9D2E-5125-3947-2923-CA59F246B062}"/>
              </a:ext>
            </a:extLst>
          </p:cNvPr>
          <p:cNvCxnSpPr>
            <a:stCxn id="36" idx="3"/>
            <a:endCxn id="33" idx="1"/>
          </p:cNvCxnSpPr>
          <p:nvPr/>
        </p:nvCxnSpPr>
        <p:spPr bwMode="auto">
          <a:xfrm flipV="1">
            <a:off x="5924031" y="5835502"/>
            <a:ext cx="271911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72BA1B0-BD88-73C6-1880-2302A51B23FB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4192488" y="5835502"/>
            <a:ext cx="3472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66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44F73-D93E-B0C1-212C-58477546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A77DB-3529-48DD-FDBB-9FE550D7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4C2-309A-862A-D953-42919697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Update weight when MAC is not using the cell</a:t>
            </a:r>
          </a:p>
          <a:p>
            <a:pPr lvl="2"/>
            <a:r>
              <a:rPr lang="en-US" altLang="zh-TW" dirty="0"/>
              <a:t>Time of updating can be faster than MAC </a:t>
            </a:r>
            <a:br>
              <a:rPr lang="en-US" altLang="zh-TW" dirty="0"/>
            </a:br>
            <a:r>
              <a:rPr lang="en-US" altLang="zh-TW" dirty="0"/>
              <a:t>if faster clock for write operation is used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CBA21-A9C0-9395-6A20-0989959B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F57359B-4A64-94B4-82C5-ABE6FA1E2DCC}"/>
              </a:ext>
            </a:extLst>
          </p:cNvPr>
          <p:cNvGrpSpPr/>
          <p:nvPr/>
        </p:nvGrpSpPr>
        <p:grpSpPr>
          <a:xfrm>
            <a:off x="1074739" y="3501008"/>
            <a:ext cx="3949262" cy="2730970"/>
            <a:chOff x="446880" y="3424523"/>
            <a:chExt cx="3949262" cy="273097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F3B052-43F0-51DF-389E-F138CA96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880" y="3861048"/>
              <a:ext cx="3949262" cy="229444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9130BA2-C559-3605-01B5-6C8E9B70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80" y="3424523"/>
              <a:ext cx="3949262" cy="54380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F74626-7D87-B6D4-04EE-82B95C4424DE}"/>
              </a:ext>
            </a:extLst>
          </p:cNvPr>
          <p:cNvGrpSpPr/>
          <p:nvPr/>
        </p:nvGrpSpPr>
        <p:grpSpPr>
          <a:xfrm>
            <a:off x="5364088" y="4221088"/>
            <a:ext cx="3096344" cy="1003636"/>
            <a:chOff x="5436096" y="4293096"/>
            <a:chExt cx="2417141" cy="66335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C61166-7716-4B20-C28E-DD398D76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5838"/>
            <a:stretch/>
          </p:blipFill>
          <p:spPr>
            <a:xfrm>
              <a:off x="5436096" y="4293096"/>
              <a:ext cx="2417141" cy="375681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9B00FC1-59B7-DA2E-CECF-0B9CF212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r="46317" b="10446"/>
            <a:stretch/>
          </p:blipFill>
          <p:spPr>
            <a:xfrm>
              <a:off x="5476973" y="4682087"/>
              <a:ext cx="2192887" cy="27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74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6C83D-4C17-9126-7CDF-410FFE6B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EC55B-4432-7310-F92D-22C43F7A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70D628-C629-18F7-F7A3-0646FC55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Area: 12208 </a:t>
            </a:r>
            <a:r>
              <a:rPr lang="el-GR" altLang="zh-TW" dirty="0"/>
              <a:t>μ</a:t>
            </a:r>
            <a:r>
              <a:rPr lang="en-US" altLang="zh-TW" dirty="0"/>
              <a:t>m2</a:t>
            </a:r>
          </a:p>
          <a:p>
            <a:pPr lvl="2"/>
            <a:r>
              <a:rPr lang="en-US" altLang="zh-TW" dirty="0"/>
              <a:t>3× smaller than using a similar digital architecture</a:t>
            </a:r>
          </a:p>
          <a:p>
            <a:pPr lvl="1"/>
            <a:r>
              <a:rPr lang="en-US" altLang="zh-TW" dirty="0" err="1"/>
              <a:t>Vmin</a:t>
            </a:r>
            <a:r>
              <a:rPr lang="en-US" altLang="zh-TW" dirty="0"/>
              <a:t>: 0.5V at −40°C with a 95% yield.</a:t>
            </a:r>
          </a:p>
          <a:p>
            <a:pPr lvl="1"/>
            <a:r>
              <a:rPr lang="en-US" altLang="zh-TW" dirty="0"/>
              <a:t>Fmax: 0.36, 0.96, 1.44GHz at 0.5, 0.7, 0.9V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FFE9DE-F662-3D01-52C9-7B9913EE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A326F6-C77B-261D-149B-9B3F45FA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4" y="3589223"/>
            <a:ext cx="3358053" cy="2949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660750-9D17-CDDF-7C9E-83EE62E8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639378"/>
            <a:ext cx="3528392" cy="28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5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49F-CF45-A51E-012C-910A98D5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DFACE-2AB0-17BF-2665-5A72B6A7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D15FB-8C58-7739-AC54-9E55B4C5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TOPS/W vs TOPS/mm2 chart: </a:t>
            </a:r>
          </a:p>
          <a:p>
            <a:pPr lvl="2"/>
            <a:r>
              <a:rPr lang="en-US" altLang="zh-TW" dirty="0"/>
              <a:t>VDD = 0.5 V ~ 0.9V</a:t>
            </a:r>
          </a:p>
          <a:p>
            <a:pPr lvl="2"/>
            <a:r>
              <a:rPr lang="en-US" altLang="zh-TW" dirty="0"/>
              <a:t>253.5, 205.0 and 155.2TOPS/W with 10, 25 and 50% input bit sparsity under 0.5 V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28C98D-5C69-3E39-A984-AC90258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29FD94-0782-6789-1D84-C06DF6B7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212446"/>
            <a:ext cx="4320480" cy="34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478E-C1FC-C786-B9C0-1E42AC02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5F4AA-EB85-CB70-D3A8-E1189D3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B24FF-D46A-3DC0-CB5D-31858D7A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Update weight while not used for MAC</a:t>
            </a:r>
          </a:p>
          <a:p>
            <a:pPr lvl="2"/>
            <a:r>
              <a:rPr lang="en-US" altLang="zh-TW" dirty="0"/>
              <a:t>Use a faster clock for updating</a:t>
            </a:r>
          </a:p>
          <a:p>
            <a:pPr lvl="1"/>
            <a:r>
              <a:rPr lang="en-US" altLang="zh-TW" dirty="0"/>
              <a:t>Small area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is better than 6T </a:t>
            </a:r>
            <a:r>
              <a:rPr lang="en-US" altLang="zh-TW" dirty="0" err="1"/>
              <a:t>sram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2"/>
            <a:r>
              <a:rPr lang="en-US" altLang="zh-TW" dirty="0"/>
              <a:t>Shared WL/ interleaved WL</a:t>
            </a:r>
          </a:p>
          <a:p>
            <a:pPr lvl="1"/>
            <a:r>
              <a:rPr lang="en-US" altLang="zh-TW" dirty="0"/>
              <a:t>Low power 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does not need 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Additional shift and add control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D4ABC7-0F05-7786-80C5-58C6427B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18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AA2-7E14-3FAE-89D7-25A8208D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AE445-05BF-84B5-ED10-67D1291D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FE6414-DFD8-9D22-3164-6B3DCE64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High bit-flexibility</a:t>
            </a:r>
          </a:p>
          <a:p>
            <a:pPr lvl="2"/>
            <a:r>
              <a:rPr lang="en-US" altLang="zh-TW" dirty="0"/>
              <a:t>Programmable bit-widths, signed/unsigned, and weights with 4, 8, 12, 16 bit widths..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Parallel MAC operations, with high energy/area efficiency and throughput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4F6AC-0289-E588-BE12-6227DB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015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484B-CCEE-7E18-132C-65596A8C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D7EBC-5C43-C214-7660-079FE39A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E0E2D-2423-B02F-D733-5E69E5F28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operation, support 256×64 multiplication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02074C-142D-E05A-45C4-8BD33DF4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6AC6CE-4E5A-575A-1079-1597F287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04" y="3187274"/>
            <a:ext cx="4499992" cy="3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5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E6F1-3206-B199-65EC-3E60C531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7BDB5-E9BD-4FBE-2219-EF30F009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7F5A2-AC21-877F-0070-A614DA1D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 , support 256×64 multiplication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Require 5 cycles for</a:t>
            </a:r>
          </a:p>
          <a:p>
            <a:pPr marL="457200" lvl="1" indent="0">
              <a:buNone/>
            </a:pPr>
            <a:r>
              <a:rPr lang="en-US" altLang="zh-TW" dirty="0"/>
              <a:t>4-bit input activation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4CF67-7BE7-8BE3-6027-C20E276B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6FD380-07B0-4D45-C9C6-E7BB92A0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0" y="5174620"/>
            <a:ext cx="4571999" cy="1662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A2D4B2-CC72-07EE-A6B8-10EB1915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98" y="2848578"/>
            <a:ext cx="4602708" cy="39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2CEC-E987-CEBF-E3F3-9D359249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01C02-799D-80CF-821F-9B978395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C8130-0121-87AE-AE38-E19BF04E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Dynamic voltage scaling</a:t>
            </a:r>
          </a:p>
          <a:p>
            <a:pPr lvl="2"/>
            <a:r>
              <a:rPr lang="en-US" altLang="zh-TW" dirty="0"/>
              <a:t>0.8V for weight updating</a:t>
            </a:r>
          </a:p>
          <a:p>
            <a:pPr lvl="2"/>
            <a:r>
              <a:rPr lang="en-US" altLang="zh-TW" dirty="0"/>
              <a:t>0.68V for MAC operation</a:t>
            </a:r>
          </a:p>
          <a:p>
            <a:pPr lvl="2"/>
            <a:r>
              <a:rPr lang="en-US" altLang="zh-TW" dirty="0"/>
              <a:t>Better NM and less dynamic power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Interleaved 28T &amp; 14T Adder</a:t>
            </a:r>
          </a:p>
          <a:p>
            <a:pPr lvl="2"/>
            <a:r>
              <a:rPr lang="en-US" altLang="zh-TW" dirty="0"/>
              <a:t>Lower dynamic power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49589-A891-C8CC-CC06-443F375E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9AB307-1F6C-46FC-D329-3B5833AA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02" y="1148543"/>
            <a:ext cx="2968572" cy="1621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ED89E5-51BB-8987-DB14-98E514AD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03" y="4345109"/>
            <a:ext cx="5163994" cy="24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8E08-79FE-FB84-6C79-AF90A09F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9F91A93-3537-D51F-374D-E981A6DB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4" t="-55734" r="-45914" b="55734"/>
          <a:stretch/>
        </p:blipFill>
        <p:spPr>
          <a:xfrm>
            <a:off x="1475656" y="1521261"/>
            <a:ext cx="6784214" cy="49319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FEE469-9204-8779-6326-FA217C9D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80E04-9991-B15F-AEB8-69E84980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Update weight and perform MAC simultaneously</a:t>
            </a:r>
          </a:p>
          <a:p>
            <a:pPr lvl="2"/>
            <a:r>
              <a:rPr lang="en-US" altLang="zh-TW" dirty="0"/>
              <a:t>When input = 0, Update weight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Separate 16 bit into 4b signed</a:t>
            </a:r>
            <a:br>
              <a:rPr lang="en-US" altLang="zh-TW" dirty="0"/>
            </a:br>
            <a:r>
              <a:rPr lang="en-US" altLang="zh-TW" dirty="0"/>
              <a:t>And 3×4b unsigned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716EC-1B5E-1540-C0E5-A06D2E8E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FA69697-D3E2-F28A-1EE3-17DD19FF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"/>
          <a:stretch/>
        </p:blipFill>
        <p:spPr>
          <a:xfrm>
            <a:off x="5601695" y="3317736"/>
            <a:ext cx="3326196" cy="30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485E-30B7-9874-AA95-D34F734B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971F1-786A-A4DC-A03C-AA2D51EC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4234F-DE78-EF32-9E12-A3069D721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 89TOPS/W under 0.72V for a sparse pattern</a:t>
            </a:r>
          </a:p>
          <a:p>
            <a:pPr lvl="2"/>
            <a:r>
              <a:rPr lang="en-US" altLang="zh-TW" dirty="0"/>
              <a:t>(18% input toggle rate, 50% 1s for weights)</a:t>
            </a:r>
          </a:p>
          <a:p>
            <a:pPr lvl="1"/>
            <a:r>
              <a:rPr lang="en-US" altLang="zh-TW" dirty="0"/>
              <a:t>52TOPS/W for a dense pattern</a:t>
            </a:r>
          </a:p>
          <a:p>
            <a:pPr lvl="2"/>
            <a:r>
              <a:rPr lang="en-US" altLang="zh-TW" dirty="0"/>
              <a:t>(50% input toggle rate, 50% 1s for weights) </a:t>
            </a:r>
          </a:p>
          <a:p>
            <a:pPr lvl="1"/>
            <a:r>
              <a:rPr lang="en-US" altLang="zh-TW" dirty="0"/>
              <a:t>3.3TOPS from 0.72V at 25°C</a:t>
            </a:r>
          </a:p>
          <a:p>
            <a:pPr lvl="2"/>
            <a:r>
              <a:rPr lang="en-US" altLang="zh-TW" dirty="0"/>
              <a:t>TOPS/W and TOPS/area improving by 2.8× and 19× under 5nm process compared to 22nm design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895E1-9449-824A-787B-55A2BC9C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66088D-D2D4-0EA3-1A5B-EFF908F1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98" y="4365543"/>
            <a:ext cx="2672582" cy="20971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FEA116-CDE8-6A1C-B6AB-5F61DD51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365543"/>
            <a:ext cx="2773842" cy="20971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92A32B-46D4-E4E9-0ABA-4D2A3D9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382667"/>
            <a:ext cx="3168352" cy="21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0DECD-19BC-51C1-1069-527DC99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CD229-2E3B-E32D-071C-215731B7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CE4F8-F2A5-751B-7053-C47B473E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 Full precision</a:t>
            </a:r>
          </a:p>
          <a:p>
            <a:pPr lvl="2"/>
            <a:r>
              <a:rPr lang="en-US" altLang="zh-TW" dirty="0"/>
              <a:t>Digital adder tree structure with 256×64 bit </a:t>
            </a:r>
            <a:r>
              <a:rPr lang="en-US" altLang="zh-TW" dirty="0" err="1"/>
              <a:t>sram</a:t>
            </a:r>
            <a:r>
              <a:rPr lang="en-US" altLang="zh-TW" dirty="0"/>
              <a:t> array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Low power</a:t>
            </a:r>
          </a:p>
          <a:p>
            <a:pPr lvl="2"/>
            <a:r>
              <a:rPr lang="en-US" altLang="zh-TW" dirty="0"/>
              <a:t>Dynamic voltage scaling ( lower VDD for MAC )</a:t>
            </a:r>
          </a:p>
          <a:p>
            <a:pPr lvl="2"/>
            <a:r>
              <a:rPr lang="en-US" altLang="zh-TW" dirty="0"/>
              <a:t>Half of the 28T adders are replaced by 14T adders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Highly programmable</a:t>
            </a:r>
          </a:p>
          <a:p>
            <a:pPr lvl="2"/>
            <a:r>
              <a:rPr lang="en-US" altLang="zh-TW" dirty="0"/>
              <a:t>Support different input bit-width and weight bit-width</a:t>
            </a:r>
          </a:p>
          <a:p>
            <a:pPr lvl="2"/>
            <a:r>
              <a:rPr lang="en-US" altLang="zh-TW" dirty="0"/>
              <a:t>Requires extra adder for sign extension and control blocks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580E5-7586-E214-5B3B-EF1F7FAC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370874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7546</TotalTime>
  <Words>758</Words>
  <Application>Microsoft Office PowerPoint</Application>
  <PresentationFormat>如螢幕大小 (4:3)</PresentationFormat>
  <Paragraphs>168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思源宋體 Light</vt:lpstr>
      <vt:lpstr>Arial</vt:lpstr>
      <vt:lpstr>Cambria Math</vt:lpstr>
      <vt:lpstr>Garamond</vt:lpstr>
      <vt:lpstr>Verdana</vt:lpstr>
      <vt:lpstr>Wingdings</vt:lpstr>
      <vt:lpstr>Level</vt:lpstr>
      <vt:lpstr>2021</vt:lpstr>
      <vt:lpstr>Motivation &amp; Background</vt:lpstr>
      <vt:lpstr>Features</vt:lpstr>
      <vt:lpstr>Structure</vt:lpstr>
      <vt:lpstr>Structure</vt:lpstr>
      <vt:lpstr>Structure</vt:lpstr>
      <vt:lpstr>Structure</vt:lpstr>
      <vt:lpstr>Result</vt:lpstr>
      <vt:lpstr>Conclusion</vt:lpstr>
      <vt:lpstr>2022</vt:lpstr>
      <vt:lpstr>Motivation &amp; Background</vt:lpstr>
      <vt:lpstr>Motivation &amp; Background</vt:lpstr>
      <vt:lpstr>Features</vt:lpstr>
      <vt:lpstr>Structure</vt:lpstr>
      <vt:lpstr>Structure</vt:lpstr>
      <vt:lpstr>Structure</vt:lpstr>
      <vt:lpstr>Structure</vt:lpstr>
      <vt:lpstr>Structure</vt:lpstr>
      <vt:lpstr>Structure</vt:lpstr>
      <vt:lpstr>Structure</vt:lpstr>
      <vt:lpstr>Result</vt:lpstr>
      <vt:lpstr>Result</vt:lpstr>
      <vt:lpstr>Conclusion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CalBear</dc:creator>
  <cp:lastModifiedBy>仁軒 王</cp:lastModifiedBy>
  <cp:revision>165</cp:revision>
  <cp:lastPrinted>2024-10-27T23:42:48Z</cp:lastPrinted>
  <dcterms:created xsi:type="dcterms:W3CDTF">2009-04-10T16:54:46Z</dcterms:created>
  <dcterms:modified xsi:type="dcterms:W3CDTF">2024-11-09T18:01:53Z</dcterms:modified>
</cp:coreProperties>
</file>